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66" r:id="rId2"/>
    <p:sldId id="265" r:id="rId3"/>
    <p:sldId id="256" r:id="rId4"/>
    <p:sldId id="259" r:id="rId5"/>
    <p:sldId id="345" r:id="rId6"/>
    <p:sldId id="337" r:id="rId7"/>
    <p:sldId id="307" r:id="rId8"/>
    <p:sldId id="342" r:id="rId9"/>
    <p:sldId id="341" r:id="rId10"/>
    <p:sldId id="343" r:id="rId11"/>
    <p:sldId id="312" r:id="rId12"/>
    <p:sldId id="344" r:id="rId13"/>
    <p:sldId id="334" r:id="rId14"/>
    <p:sldId id="335" r:id="rId15"/>
    <p:sldId id="336" r:id="rId16"/>
    <p:sldId id="264" r:id="rId17"/>
    <p:sldId id="311" r:id="rId18"/>
    <p:sldId id="261" r:id="rId19"/>
    <p:sldId id="258" r:id="rId20"/>
    <p:sldId id="321" r:id="rId21"/>
    <p:sldId id="318" r:id="rId22"/>
    <p:sldId id="322" r:id="rId23"/>
    <p:sldId id="325" r:id="rId24"/>
    <p:sldId id="326" r:id="rId25"/>
    <p:sldId id="267" r:id="rId26"/>
    <p:sldId id="332" r:id="rId27"/>
    <p:sldId id="306" r:id="rId28"/>
    <p:sldId id="323" r:id="rId29"/>
    <p:sldId id="324" r:id="rId30"/>
    <p:sldId id="327" r:id="rId31"/>
    <p:sldId id="330" r:id="rId32"/>
    <p:sldId id="331" r:id="rId33"/>
    <p:sldId id="287" r:id="rId34"/>
    <p:sldId id="260" r:id="rId35"/>
    <p:sldId id="319" r:id="rId36"/>
    <p:sldId id="284" r:id="rId37"/>
    <p:sldId id="285" r:id="rId38"/>
    <p:sldId id="301" r:id="rId39"/>
    <p:sldId id="305" r:id="rId40"/>
    <p:sldId id="314" r:id="rId41"/>
    <p:sldId id="310" r:id="rId42"/>
    <p:sldId id="268" r:id="rId43"/>
    <p:sldId id="313" r:id="rId44"/>
    <p:sldId id="274" r:id="rId45"/>
    <p:sldId id="317" r:id="rId46"/>
    <p:sldId id="309" r:id="rId47"/>
    <p:sldId id="340" r:id="rId48"/>
    <p:sldId id="302" r:id="rId49"/>
    <p:sldId id="300" r:id="rId50"/>
    <p:sldId id="273" r:id="rId51"/>
    <p:sldId id="272" r:id="rId52"/>
    <p:sldId id="275" r:id="rId53"/>
    <p:sldId id="281" r:id="rId54"/>
    <p:sldId id="276" r:id="rId55"/>
    <p:sldId id="277" r:id="rId56"/>
    <p:sldId id="278" r:id="rId57"/>
    <p:sldId id="280" r:id="rId58"/>
    <p:sldId id="282" r:id="rId59"/>
    <p:sldId id="270" r:id="rId60"/>
    <p:sldId id="288" r:id="rId61"/>
    <p:sldId id="299" r:id="rId62"/>
    <p:sldId id="283" r:id="rId63"/>
    <p:sldId id="295" r:id="rId64"/>
    <p:sldId id="298" r:id="rId65"/>
    <p:sldId id="297" r:id="rId66"/>
    <p:sldId id="269" r:id="rId67"/>
    <p:sldId id="262" r:id="rId68"/>
    <p:sldId id="263" r:id="rId69"/>
    <p:sldId id="286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0C0C0C"/>
    <a:srgbClr val="F94747"/>
    <a:srgbClr val="00745E"/>
    <a:srgbClr val="D2A5EA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6424" autoAdjust="0"/>
  </p:normalViewPr>
  <p:slideViewPr>
    <p:cSldViewPr snapToGrid="0" showGuides="1">
      <p:cViewPr varScale="1">
        <p:scale>
          <a:sx n="95" d="100"/>
          <a:sy n="95" d="100"/>
        </p:scale>
        <p:origin x="576" y="90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97323496795768E-2"/>
          <c:y val="3.8973377171025628E-2"/>
          <c:w val="0.95860535300640848"/>
          <c:h val="0.8066461960226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소개 게시글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305</c:v>
                </c:pt>
                <c:pt idx="1">
                  <c:v>98</c:v>
                </c:pt>
                <c:pt idx="2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2-474F-B887-34A4B84653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팀원 모집 게시글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</c:v>
                </c:pt>
                <c:pt idx="1">
                  <c:v>22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2-474F-B887-34A4B84653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95543840"/>
        <c:axId val="695572160"/>
      </c:barChart>
      <c:catAx>
        <c:axId val="695543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5572160"/>
        <c:crosses val="autoZero"/>
        <c:auto val="1"/>
        <c:lblAlgn val="ctr"/>
        <c:lblOffset val="100"/>
        <c:noMultiLvlLbl val="0"/>
      </c:catAx>
      <c:valAx>
        <c:axId val="695572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95543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8939468503937"/>
          <c:y val="0.94668873359444305"/>
          <c:w val="0.48886263244175832"/>
          <c:h val="5.3311279185665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유사 컨텐츠의 문제점 대처 평가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A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 공모전 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246</c:v>
                </c:pt>
                <c:pt idx="1">
                  <c:v>287</c:v>
                </c:pt>
                <c:pt idx="2">
                  <c:v>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24-4BC2-93BB-654640F5C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2135888192"/>
        <c:axId val="2135879456"/>
      </c:barChart>
      <c:catAx>
        <c:axId val="2135888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879456"/>
        <c:crosses val="autoZero"/>
        <c:auto val="1"/>
        <c:lblAlgn val="ctr"/>
        <c:lblOffset val="100"/>
        <c:noMultiLvlLbl val="0"/>
      </c:catAx>
      <c:valAx>
        <c:axId val="21358794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5888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참여율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0.33200000000000002</c:v>
                </c:pt>
                <c:pt idx="1">
                  <c:v>0.27600000000000002</c:v>
                </c:pt>
                <c:pt idx="2">
                  <c:v>0.34100000000000003</c:v>
                </c:pt>
                <c:pt idx="3">
                  <c:v>0.32600000000000001</c:v>
                </c:pt>
                <c:pt idx="4">
                  <c:v>0.34899999999999998</c:v>
                </c:pt>
                <c:pt idx="5">
                  <c:v>0.39900000000000002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A-41F7-B140-EDBF79DF0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7"/>
        <c:axId val="2137321136"/>
        <c:axId val="2137309904"/>
      </c:barChart>
      <c:catAx>
        <c:axId val="2137321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09904"/>
        <c:crosses val="autoZero"/>
        <c:auto val="1"/>
        <c:lblAlgn val="ctr"/>
        <c:lblOffset val="100"/>
        <c:noMultiLvlLbl val="0"/>
      </c:catAx>
      <c:valAx>
        <c:axId val="213730990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2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중소기업 인력난</a:t>
            </a:r>
            <a:r>
              <a:rPr lang="en-US" altLang="ko-KR" dirty="0"/>
              <a:t>, </a:t>
            </a:r>
            <a:r>
              <a:rPr lang="ko-KR" altLang="en-US" dirty="0"/>
              <a:t>청년층 취업난</a:t>
            </a:r>
            <a:endParaRPr lang="en-US" altLang="ko-KR" dirty="0"/>
          </a:p>
          <a:p>
            <a:endParaRPr lang="en-US" altLang="ko-KR"/>
          </a:p>
          <a:p>
            <a:r>
              <a:rPr lang="ko-KR" altLang="en-US" dirty="0"/>
              <a:t>청년층의 대기업 선호 현상이 늘어나고 있죠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2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쓸 거 같아요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인터넷에서</a:t>
            </a:r>
            <a:r>
              <a:rPr lang="ko-KR" altLang="en-US" baseline="0" dirty="0"/>
              <a:t> 팀원 </a:t>
            </a:r>
            <a:r>
              <a:rPr lang="ko-KR" altLang="en-US" dirty="0"/>
              <a:t>모집을 시도하는 사람들의 구성비 </a:t>
            </a:r>
            <a:r>
              <a:rPr lang="ko-KR" altLang="en-US" dirty="0" err="1"/>
              <a:t>입니당</a:t>
            </a:r>
            <a:endParaRPr lang="en-US" altLang="ko-KR" dirty="0"/>
          </a:p>
          <a:p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en-US" altLang="ko-KR" dirty="0"/>
          </a:p>
          <a:p>
            <a:r>
              <a:rPr lang="ko-KR" altLang="en-US" dirty="0" err="1"/>
              <a:t>얘들한테</a:t>
            </a:r>
            <a:r>
              <a:rPr lang="ko-KR" altLang="en-US" dirty="0"/>
              <a:t> </a:t>
            </a:r>
            <a:r>
              <a:rPr lang="en-US" altLang="ko-KR" dirty="0"/>
              <a:t>FGI </a:t>
            </a:r>
            <a:r>
              <a:rPr lang="ko-KR" altLang="en-US" dirty="0"/>
              <a:t>걸어보자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공모전 목적이 아니더라도 개발팀을 꾸리는데 있어서 사용가능한 앱이기 때문에 시니어 개발자도 사용할 수 있을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공모전 주최기업과 협업해서 앱 내에서 바로 신청하거나</a:t>
            </a:r>
            <a:r>
              <a:rPr lang="en-US" altLang="ko-KR" dirty="0"/>
              <a:t>, </a:t>
            </a:r>
            <a:r>
              <a:rPr lang="ko-KR" altLang="en-US" dirty="0"/>
              <a:t>신청서 양식을 받아와서 작성할 수 있게 하고</a:t>
            </a:r>
            <a:r>
              <a:rPr lang="en-US" altLang="ko-KR" dirty="0"/>
              <a:t>, </a:t>
            </a:r>
            <a:r>
              <a:rPr lang="ko-KR" altLang="en-US" dirty="0"/>
              <a:t>새로운 공모전에 대한 소식을 바로 제공할 수 있게 하는 등 협업 가능한 요소가 많다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개발자는 </a:t>
            </a:r>
            <a:r>
              <a:rPr lang="ko-KR" altLang="en-US" dirty="0"/>
              <a:t>이런 </a:t>
            </a:r>
            <a:r>
              <a:rPr lang="en-US" altLang="ko-KR" dirty="0"/>
              <a:t>UI</a:t>
            </a:r>
            <a:r>
              <a:rPr lang="ko-KR" altLang="en-US" dirty="0"/>
              <a:t>디자인에 익숙하다</a:t>
            </a:r>
            <a:endParaRPr lang="en-US" altLang="ko-KR" dirty="0"/>
          </a:p>
          <a:p>
            <a:r>
              <a:rPr lang="ko-KR" altLang="en-US" dirty="0"/>
              <a:t>익숙하게 적응할</a:t>
            </a:r>
            <a:r>
              <a:rPr lang="ko-KR" altLang="en-US" baseline="0" dirty="0"/>
              <a:t> 수 있게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보스 레이드 파티처럼 공모전 팀도 각각의 역할군을 필요로 하므로 유사한 구조를 가져갈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 </a:t>
            </a:r>
            <a:r>
              <a:rPr lang="ko-KR" altLang="en-US" dirty="0" err="1"/>
              <a:t>이런거</a:t>
            </a:r>
            <a:r>
              <a:rPr lang="ko-KR" altLang="en-US" dirty="0"/>
              <a:t> </a:t>
            </a:r>
            <a:r>
              <a:rPr lang="ko-KR" altLang="en-US" dirty="0" err="1"/>
              <a:t>좋아하실거같아요</a:t>
            </a:r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만들어놓은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 이라고 생각하면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됩니당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그림자를 이용할 수 있는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#121212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배경으로 쓰는 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75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사용자가 되어서 한번 사용 예시를 들어봅시다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12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9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마케팅하고 </a:t>
            </a:r>
            <a:r>
              <a:rPr lang="ko-KR" altLang="en-US" dirty="0" err="1"/>
              <a:t>팔거에요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완성본</a:t>
            </a:r>
            <a:r>
              <a:rPr lang="ko-KR" altLang="en-US" dirty="0"/>
              <a:t> 내놔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01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52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사람들은 이걸 원하는구나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수요조사 </a:t>
            </a:r>
            <a:r>
              <a:rPr lang="en-US" altLang="ko-KR" dirty="0"/>
              <a:t>=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이런 데이터가 나오는 그래프</a:t>
            </a:r>
            <a:r>
              <a:rPr lang="en-US" altLang="ko-KR" baseline="0" dirty="0"/>
              <a:t>(</a:t>
            </a:r>
            <a:r>
              <a:rPr lang="en-US" altLang="ko-KR" dirty="0"/>
              <a:t>N</a:t>
            </a:r>
            <a:r>
              <a:rPr lang="ko-KR" altLang="en-US" dirty="0"/>
              <a:t>명 대상 이런 질문</a:t>
            </a:r>
            <a:r>
              <a:rPr lang="en-US" altLang="ko-KR" dirty="0"/>
              <a:t>-&gt; n1</a:t>
            </a:r>
            <a:r>
              <a:rPr lang="ko-KR" altLang="en-US" dirty="0"/>
              <a:t>명은 대답</a:t>
            </a:r>
            <a:r>
              <a:rPr lang="en-US" altLang="ko-KR" dirty="0"/>
              <a:t>1, n2</a:t>
            </a:r>
            <a:r>
              <a:rPr lang="ko-KR" altLang="en-US" dirty="0"/>
              <a:t>명은 대답</a:t>
            </a:r>
            <a:r>
              <a:rPr lang="en-US" altLang="ko-KR" dirty="0"/>
              <a:t>2)</a:t>
            </a:r>
            <a:endParaRPr lang="en-US" altLang="ko-KR" baseline="0" dirty="0"/>
          </a:p>
          <a:p>
            <a:r>
              <a:rPr lang="ko-KR" altLang="en-US" baseline="0" dirty="0"/>
              <a:t>수요조사 그래프 중에서 대답</a:t>
            </a:r>
            <a:r>
              <a:rPr lang="en-US" altLang="ko-KR" baseline="0" dirty="0"/>
              <a:t>1</a:t>
            </a:r>
            <a:r>
              <a:rPr lang="ko-KR" altLang="en-US" baseline="0" dirty="0"/>
              <a:t>을 한 사람들을 대상으로 인터뷰를 하는 행위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그게 </a:t>
            </a:r>
            <a:r>
              <a:rPr lang="en-US" altLang="ko-KR" baseline="0" dirty="0"/>
              <a:t>FGI</a:t>
            </a:r>
            <a:r>
              <a:rPr lang="ko-KR" altLang="en-US" baseline="0" dirty="0"/>
              <a:t>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이말이야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6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공모전 앱</a:t>
            </a:r>
            <a:r>
              <a:rPr lang="en-US" altLang="ko-KR" dirty="0"/>
              <a:t>, </a:t>
            </a:r>
            <a:r>
              <a:rPr lang="ko-KR" altLang="en-US" dirty="0"/>
              <a:t>사이트들은 소개에 중심을 두고 있기 때문에</a:t>
            </a:r>
            <a:r>
              <a:rPr lang="en-US" altLang="ko-KR" dirty="0"/>
              <a:t> </a:t>
            </a:r>
            <a:r>
              <a:rPr lang="ko-KR" altLang="en-US" dirty="0"/>
              <a:t>사이트에서 소개하는 공모전의 수 대비 팀원을 모집하는 사용자의 수가 적다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근데 너무 적다</a:t>
            </a:r>
            <a:r>
              <a:rPr lang="en-US" altLang="ko-KR" dirty="0"/>
              <a:t>. </a:t>
            </a:r>
            <a:r>
              <a:rPr lang="ko-KR" altLang="en-US" dirty="0"/>
              <a:t>좀 이상할 정도로 차이가 크다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사용자들이 팀원 모집 기능을 이용하지 않는 걸까</a:t>
            </a:r>
            <a:r>
              <a:rPr lang="en-US" altLang="ko-KR" dirty="0"/>
              <a:t>? </a:t>
            </a:r>
            <a:r>
              <a:rPr lang="ko-KR" altLang="en-US" dirty="0"/>
              <a:t>에 대해서 분석해보기로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앱들은 이걸 제공을 못하고 있구나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54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상세히 알아보자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7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해결을 못 </a:t>
            </a:r>
            <a:r>
              <a:rPr lang="ko-KR" altLang="en-US" dirty="0" err="1"/>
              <a:t>했을까여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해결책 제시를 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80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왜냐하면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공모전 팀원 모집에 집중하는 앱은 없는가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진정 사람들이 원하는게 뭔가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74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안되니까</a:t>
            </a:r>
            <a:r>
              <a:rPr lang="en-US" altLang="ko-KR" dirty="0"/>
              <a:t>(</a:t>
            </a:r>
            <a:r>
              <a:rPr lang="ko-KR" altLang="en-US" dirty="0"/>
              <a:t>불편하니까</a:t>
            </a:r>
            <a:r>
              <a:rPr lang="en-US" altLang="ko-KR" dirty="0"/>
              <a:t>)=&gt;</a:t>
            </a:r>
            <a:r>
              <a:rPr lang="ko-KR" altLang="en-US" dirty="0"/>
              <a:t>이걸 이제 알아보러 갑시다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모집을 위한 앱의 플로우를 생각했을 때 사용자 입장에서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참가하고 싶은 공모전이 있다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/>
              <a:t>-&gt; “</a:t>
            </a:r>
            <a:r>
              <a:rPr lang="ko-KR" altLang="en-US" dirty="0"/>
              <a:t>팀원을 구해서 내가 참가한다</a:t>
            </a:r>
            <a:r>
              <a:rPr lang="en-US" altLang="ko-KR" dirty="0"/>
              <a:t>”</a:t>
            </a:r>
            <a:r>
              <a:rPr lang="ko-KR" altLang="en-US" dirty="0"/>
              <a:t> 로 이어져야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예시 모두 공모전 소개 기능과 팀원 모집 기능이 있지만 서로 연결되지 않는 모습을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공모전 소개 글에서 팀원 모집 게시판으로 바로 접근 할 수 있는 </a:t>
            </a:r>
            <a:r>
              <a:rPr lang="en-US" altLang="ko-KR" dirty="0"/>
              <a:t>UX </a:t>
            </a:r>
            <a:r>
              <a:rPr lang="ko-KR" altLang="en-US" dirty="0"/>
              <a:t>디자인이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1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팀이 어떤 공모전에 나갈 건지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글을 올린 사람이 어떤 팀원을 원하는지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매 번</a:t>
            </a:r>
            <a:r>
              <a:rPr lang="en-US" altLang="ko-KR" sz="1200" b="0" dirty="0">
                <a:solidFill>
                  <a:schemeClr val="tx1"/>
                </a:solidFill>
              </a:rPr>
              <a:t> </a:t>
            </a:r>
            <a:r>
              <a:rPr lang="ko-KR" altLang="en-US" sz="1200" b="0" dirty="0" err="1">
                <a:solidFill>
                  <a:schemeClr val="tx1"/>
                </a:solidFill>
              </a:rPr>
              <a:t>게시글에</a:t>
            </a:r>
            <a:r>
              <a:rPr lang="ko-KR" altLang="en-US" sz="1200" b="0" dirty="0">
                <a:solidFill>
                  <a:schemeClr val="tx1"/>
                </a:solidFill>
              </a:rPr>
              <a:t> 들어가서 내용을 확인 해야 한다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  <a:endParaRPr lang="ko-KR" altLang="en-US" sz="1200" b="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0" dirty="0">
                <a:solidFill>
                  <a:schemeClr val="tx1"/>
                </a:solidFill>
              </a:rPr>
              <a:t>&lt;</a:t>
            </a:r>
            <a:r>
              <a:rPr lang="ko-KR" altLang="en-US" sz="1200" b="0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0" dirty="0">
                <a:solidFill>
                  <a:schemeClr val="tx1"/>
                </a:solidFill>
              </a:rPr>
              <a:t>&gt;</a:t>
            </a:r>
            <a:r>
              <a:rPr lang="ko-KR" altLang="en-US" sz="1200" b="0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0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글을 올린 사람이 어떤 팀원을 원하는지</a:t>
            </a:r>
            <a:r>
              <a:rPr lang="en-US" altLang="ko-KR" sz="1200" b="0" dirty="0">
                <a:solidFill>
                  <a:schemeClr val="tx1"/>
                </a:solidFill>
              </a:rPr>
              <a:t>,</a:t>
            </a:r>
          </a:p>
          <a:p>
            <a:pPr fontAlgn="base"/>
            <a:endParaRPr lang="en-US" altLang="ko-KR" sz="1200" b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글을 눌러서 들어가서 내용을 확인 해야 한다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  <a:endParaRPr lang="ko-KR" altLang="en-US" sz="1200" b="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9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간단한데 왜 안 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간단하지 않은 문제점이 몇가지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무슨 분야의 </a:t>
            </a:r>
            <a:r>
              <a:rPr lang="ko-KR" altLang="en-US" dirty="0" err="1"/>
              <a:t>공모전이냐에</a:t>
            </a:r>
            <a:r>
              <a:rPr lang="ko-KR" altLang="en-US" dirty="0"/>
              <a:t> 따라 게시글을 필터링 할 수 있는 기준들이 바뀌기 마련입니다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개발 공모전에는 프로그래머</a:t>
            </a:r>
            <a:r>
              <a:rPr lang="en-US" altLang="ko-KR" dirty="0"/>
              <a:t>, </a:t>
            </a:r>
            <a:r>
              <a:rPr lang="ko-KR" altLang="en-US" dirty="0"/>
              <a:t>아티스트 등의 </a:t>
            </a:r>
            <a:r>
              <a:rPr lang="ko-KR" altLang="en-US" dirty="0" err="1"/>
              <a:t>직군을</a:t>
            </a:r>
            <a:r>
              <a:rPr lang="ko-KR" altLang="en-US" dirty="0"/>
              <a:t> 기준으로 쓸 수 있을 것이고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지역 소개 영상 제작 공모전에는 영상편집</a:t>
            </a:r>
            <a:r>
              <a:rPr lang="en-US" altLang="ko-KR" dirty="0"/>
              <a:t>, </a:t>
            </a:r>
            <a:r>
              <a:rPr lang="ko-KR" altLang="en-US" dirty="0"/>
              <a:t>배우 등의 </a:t>
            </a:r>
            <a:r>
              <a:rPr lang="ko-KR" altLang="en-US" dirty="0" err="1"/>
              <a:t>직군을</a:t>
            </a:r>
            <a:r>
              <a:rPr lang="ko-KR" altLang="en-US" dirty="0"/>
              <a:t> 기준으로 쓸 수 </a:t>
            </a:r>
            <a:r>
              <a:rPr lang="ko-KR" altLang="en-US" dirty="0" err="1"/>
              <a:t>있을텐데</a:t>
            </a:r>
            <a:endParaRPr lang="en-US" altLang="ko-KR" dirty="0"/>
          </a:p>
          <a:p>
            <a:r>
              <a:rPr lang="ko-KR" altLang="en-US" dirty="0"/>
              <a:t>모든 분야의 공모전을 커버하려면</a:t>
            </a:r>
            <a:r>
              <a:rPr lang="en-US" altLang="ko-KR" dirty="0"/>
              <a:t> </a:t>
            </a:r>
            <a:r>
              <a:rPr lang="ko-KR" altLang="en-US" dirty="0"/>
              <a:t>수없이 많은 기준이 필요하게 되기 때문이죠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저는 모든 분야의 공모전을 소개</a:t>
            </a:r>
            <a:r>
              <a:rPr lang="en-US" altLang="ko-KR" dirty="0"/>
              <a:t>, </a:t>
            </a:r>
            <a:r>
              <a:rPr lang="ko-KR" altLang="en-US" dirty="0"/>
              <a:t>관리하는 대신에</a:t>
            </a:r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IT </a:t>
            </a:r>
            <a:r>
              <a:rPr lang="ko-KR" altLang="en-US" dirty="0"/>
              <a:t>개발에 집중하는 방식을 취했습니다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필터 </a:t>
            </a:r>
            <a:r>
              <a:rPr lang="en-US" altLang="ko-KR" dirty="0"/>
              <a:t>=&gt; </a:t>
            </a:r>
            <a:r>
              <a:rPr lang="ko-KR" altLang="en-US" dirty="0"/>
              <a:t>개발 공모전에 집중했기 때문에 제대로 사용할 수 있는 기능의 대표적인 예시</a:t>
            </a:r>
            <a:endParaRPr lang="en-US" altLang="ko-KR" dirty="0"/>
          </a:p>
          <a:p>
            <a:r>
              <a:rPr lang="ko-KR" altLang="en-US" dirty="0" err="1"/>
              <a:t>포폴</a:t>
            </a:r>
            <a:r>
              <a:rPr lang="ko-KR" altLang="en-US" dirty="0"/>
              <a:t> </a:t>
            </a:r>
            <a:r>
              <a:rPr lang="ko-KR" altLang="en-US" dirty="0" err="1"/>
              <a:t>공유기능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알바 구인구직 앱</a:t>
            </a:r>
            <a:r>
              <a:rPr lang="ko-KR" altLang="en-US" baseline="0" dirty="0"/>
              <a:t> 이력서에서 따온 기능</a:t>
            </a:r>
            <a:endParaRPr lang="en-US" altLang="ko-KR" baseline="0" dirty="0"/>
          </a:p>
          <a:p>
            <a:r>
              <a:rPr lang="ko-KR" altLang="en-US" baseline="0" dirty="0"/>
              <a:t>개인 맞춤 추천 기능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자신을 </a:t>
            </a:r>
            <a:r>
              <a:rPr lang="en-US" altLang="ko-KR" baseline="0" dirty="0"/>
              <a:t>‘C#</a:t>
            </a:r>
            <a:r>
              <a:rPr lang="ko-KR" altLang="en-US" baseline="0" dirty="0"/>
              <a:t>에 자신 있는 프로그래머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로 설정해두면 그에 맞는 팀의 구인광고를 띄워주는 형식</a:t>
            </a:r>
            <a:endParaRPr lang="en-US" altLang="ko-KR" baseline="0" dirty="0"/>
          </a:p>
          <a:p>
            <a:r>
              <a:rPr lang="ko-KR" altLang="en-US" baseline="0" dirty="0"/>
              <a:t>상호 연락 수단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가입신청을 하기 전 팀장에게 추가적으로 질문할 사항이 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간에 소통을 위한 쪽지 기능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 글 필터링 기능은 어떻게 구현할 것이냐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필터링할 모집 게시글이 개발 공모전으로 한정한다면</a:t>
            </a:r>
            <a:endParaRPr lang="en-US" altLang="ko-KR" dirty="0"/>
          </a:p>
          <a:p>
            <a:r>
              <a:rPr lang="ko-KR" altLang="en-US" dirty="0"/>
              <a:t>각 팀이</a:t>
            </a:r>
            <a:r>
              <a:rPr lang="en-US" altLang="ko-KR" dirty="0"/>
              <a:t> </a:t>
            </a:r>
            <a:r>
              <a:rPr lang="ko-KR" altLang="en-US" dirty="0"/>
              <a:t>어떤 엔진으로 개발 할 건지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게임이라면</a:t>
            </a:r>
            <a:r>
              <a:rPr lang="en-US" altLang="ko-KR" dirty="0"/>
              <a:t> </a:t>
            </a:r>
            <a:r>
              <a:rPr lang="ko-KR" altLang="en-US" dirty="0"/>
              <a:t>어떤 장르의 게임인지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개발자라면 어떤 엔진을 쓰는지</a:t>
            </a:r>
            <a:endParaRPr lang="en-US" altLang="ko-KR" dirty="0"/>
          </a:p>
          <a:p>
            <a:r>
              <a:rPr lang="ko-KR" altLang="en-US" dirty="0"/>
              <a:t>필터링이 가능해지겠죠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또한 포트폴리오도 마찬가지입니다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보낼 포트폴리오의 구조가 신청자 자신의 직군으로 한정되기 때문에</a:t>
            </a:r>
            <a:endParaRPr lang="en-US" altLang="ko-KR" dirty="0"/>
          </a:p>
          <a:p>
            <a:r>
              <a:rPr lang="ko-KR" altLang="en-US" dirty="0"/>
              <a:t>여러 파티에 지원한다 하더라도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창업 지원금이 증가했으니 내 뛰어난 기획 능력을 바탕으로 기획서를 만들어서 정부의 창업 지원을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</a:t>
            </a:r>
            <a:r>
              <a:rPr lang="ko-KR" altLang="en-US" dirty="0"/>
              <a:t>전략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2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3182395" y="2705725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err="1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공모전ㄱㄱ</a:t>
            </a:r>
            <a:endParaRPr lang="en-US" altLang="ko-KR" sz="8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328661" y="3923587"/>
            <a:ext cx="3839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더 쉬운 공모전 준비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팀원의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포트폴리오를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팀장이 볼 방법이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마련되어 있지 않다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때문에 팀장의 개인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연락처가 공개되어야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56F264-D3DD-C641-45AE-836F091A0838}"/>
              </a:ext>
            </a:extLst>
          </p:cNvPr>
          <p:cNvGrpSpPr/>
          <p:nvPr/>
        </p:nvGrpSpPr>
        <p:grpSpPr>
          <a:xfrm>
            <a:off x="5176150" y="1256128"/>
            <a:ext cx="3777639" cy="4345743"/>
            <a:chOff x="-19091" y="1139910"/>
            <a:chExt cx="4893917" cy="56298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F43D30-27AE-2F53-5919-66B6934A0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973"/>
            <a:stretch/>
          </p:blipFill>
          <p:spPr>
            <a:xfrm>
              <a:off x="-19091" y="1139910"/>
              <a:ext cx="4893917" cy="5629894"/>
            </a:xfrm>
            <a:prstGeom prst="rect">
              <a:avLst/>
            </a:prstGeom>
            <a:ln>
              <a:solidFill>
                <a:srgbClr val="0C0C0C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FB2811-FE3B-A0FC-3085-C91D88F8E023}"/>
                </a:ext>
              </a:extLst>
            </p:cNvPr>
            <p:cNvSpPr/>
            <p:nvPr/>
          </p:nvSpPr>
          <p:spPr>
            <a:xfrm>
              <a:off x="371234" y="5729973"/>
              <a:ext cx="663852" cy="22106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C0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AF41B-D8CE-1171-5243-36AF1E451FA7}"/>
              </a:ext>
            </a:extLst>
          </p:cNvPr>
          <p:cNvSpPr txBox="1"/>
          <p:nvPr/>
        </p:nvSpPr>
        <p:spPr>
          <a:xfrm flipH="1">
            <a:off x="5176150" y="5728713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188A53-2F15-8DE2-FAE4-E580B48E11BC}"/>
              </a:ext>
            </a:extLst>
          </p:cNvPr>
          <p:cNvGrpSpPr/>
          <p:nvPr/>
        </p:nvGrpSpPr>
        <p:grpSpPr>
          <a:xfrm>
            <a:off x="145494" y="1821769"/>
            <a:ext cx="4868803" cy="2702459"/>
            <a:chOff x="2995587" y="1600996"/>
            <a:chExt cx="6162101" cy="34203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09A857-3B21-6CD5-8A34-7DC07379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5587" y="1600996"/>
              <a:ext cx="6162101" cy="34203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7C571A5-F209-AA74-8239-1FA11E297569}"/>
                </a:ext>
              </a:extLst>
            </p:cNvPr>
            <p:cNvSpPr/>
            <p:nvPr/>
          </p:nvSpPr>
          <p:spPr>
            <a:xfrm>
              <a:off x="3247637" y="4709411"/>
              <a:ext cx="1989209" cy="149553"/>
            </a:xfrm>
            <a:prstGeom prst="rect">
              <a:avLst/>
            </a:prstGeom>
            <a:solidFill>
              <a:srgbClr val="0C0C0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DB0884-1FDB-9F7E-F0DB-B918B72AD5E8}"/>
              </a:ext>
            </a:extLst>
          </p:cNvPr>
          <p:cNvSpPr txBox="1"/>
          <p:nvPr/>
        </p:nvSpPr>
        <p:spPr>
          <a:xfrm flipH="1">
            <a:off x="145494" y="462292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8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36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32D409-E109-B502-4767-CEDF38D0AD0C}"/>
              </a:ext>
            </a:extLst>
          </p:cNvPr>
          <p:cNvSpPr/>
          <p:nvPr/>
        </p:nvSpPr>
        <p:spPr>
          <a:xfrm>
            <a:off x="973711" y="1048215"/>
            <a:ext cx="2299591" cy="2015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소개 글에서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 모집 게시글로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2F266-963B-8A29-8891-13778F2846BE}"/>
              </a:ext>
            </a:extLst>
          </p:cNvPr>
          <p:cNvSpPr/>
          <p:nvPr/>
        </p:nvSpPr>
        <p:spPr>
          <a:xfrm>
            <a:off x="6130715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포트폴리오를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팀장이 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방법이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8C596-C425-F393-C0E9-B45E3429DCCE}"/>
              </a:ext>
            </a:extLst>
          </p:cNvPr>
          <p:cNvSpPr/>
          <p:nvPr/>
        </p:nvSpPr>
        <p:spPr>
          <a:xfrm>
            <a:off x="3552213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필터 기능이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없어서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원하는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모집 글을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5207B2-8FB0-98F1-7EDB-DFCF203A445A}"/>
              </a:ext>
            </a:extLst>
          </p:cNvPr>
          <p:cNvSpPr/>
          <p:nvPr/>
        </p:nvSpPr>
        <p:spPr>
          <a:xfrm>
            <a:off x="8686480" y="1048216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연락처가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공개되어야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BF08B1-07A1-3900-747D-F6FA19E62829}"/>
              </a:ext>
            </a:extLst>
          </p:cNvPr>
          <p:cNvSpPr/>
          <p:nvPr/>
        </p:nvSpPr>
        <p:spPr>
          <a:xfrm>
            <a:off x="973711" y="4291435"/>
            <a:ext cx="2299591" cy="2015266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</a:t>
            </a:r>
            <a:r>
              <a:rPr lang="ko-KR" altLang="en-US" b="1" dirty="0">
                <a:solidFill>
                  <a:schemeClr val="tx1"/>
                </a:solidFill>
              </a:rPr>
              <a:t>소개에서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팀원 모집으로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연결되는 구조로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만든다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B2AF12-4198-73C7-40B1-E56EC4DA9CF3}"/>
              </a:ext>
            </a:extLst>
          </p:cNvPr>
          <p:cNvSpPr/>
          <p:nvPr/>
        </p:nvSpPr>
        <p:spPr>
          <a:xfrm>
            <a:off x="6130715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6A3A3E-4130-6DF6-4159-60A0D0B5DC0F}"/>
              </a:ext>
            </a:extLst>
          </p:cNvPr>
          <p:cNvSpPr/>
          <p:nvPr/>
        </p:nvSpPr>
        <p:spPr>
          <a:xfrm>
            <a:off x="3552213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A850D8-989F-C6A8-ED40-AC1109948CF2}"/>
              </a:ext>
            </a:extLst>
          </p:cNvPr>
          <p:cNvSpPr/>
          <p:nvPr/>
        </p:nvSpPr>
        <p:spPr>
          <a:xfrm>
            <a:off x="8686480" y="4291436"/>
            <a:ext cx="2299591" cy="2015265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쪽지 기능을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제공한다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048E671-A6CD-F55B-8AD2-559CD2C15FB5}"/>
              </a:ext>
            </a:extLst>
          </p:cNvPr>
          <p:cNvSpPr/>
          <p:nvPr/>
        </p:nvSpPr>
        <p:spPr>
          <a:xfrm rot="5400000">
            <a:off x="1641578" y="3245785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995C0EC-CF1D-EB1E-D970-47A721FD7D15}"/>
              </a:ext>
            </a:extLst>
          </p:cNvPr>
          <p:cNvSpPr/>
          <p:nvPr/>
        </p:nvSpPr>
        <p:spPr>
          <a:xfrm rot="5400000">
            <a:off x="4220080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F685D6C-F0CB-CDDF-2940-23B2DF6CE4B1}"/>
              </a:ext>
            </a:extLst>
          </p:cNvPr>
          <p:cNvSpPr/>
          <p:nvPr/>
        </p:nvSpPr>
        <p:spPr>
          <a:xfrm rot="5400000">
            <a:off x="6798582" y="3240942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79A0012-3ABF-369D-93C6-4779D215895E}"/>
              </a:ext>
            </a:extLst>
          </p:cNvPr>
          <p:cNvSpPr/>
          <p:nvPr/>
        </p:nvSpPr>
        <p:spPr>
          <a:xfrm rot="5400000">
            <a:off x="9354347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7E4ED36B-F5BD-7ACD-2716-5D3E8ADA9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1250" y="3207527"/>
            <a:ext cx="501515" cy="501515"/>
          </a:xfrm>
          <a:prstGeom prst="rect">
            <a:avLst/>
          </a:prstGeom>
        </p:spPr>
      </p:pic>
      <p:pic>
        <p:nvPicPr>
          <p:cNvPr id="12" name="그래픽 11" descr="물음표 단색으로 채워진">
            <a:extLst>
              <a:ext uri="{FF2B5EF4-FFF2-40B4-BE49-F238E27FC236}">
                <a16:creationId xmlns:a16="http://schemas.microsoft.com/office/drawing/2014/main" id="{B51323C4-A1AB-C6A6-009B-062DBEAEC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751" y="3186930"/>
            <a:ext cx="501515" cy="5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0314A1-C7DF-0A1C-5891-32EA2E2077AB}"/>
              </a:ext>
            </a:extLst>
          </p:cNvPr>
          <p:cNvGrpSpPr/>
          <p:nvPr/>
        </p:nvGrpSpPr>
        <p:grpSpPr>
          <a:xfrm>
            <a:off x="3265799" y="1507964"/>
            <a:ext cx="2419777" cy="4741287"/>
            <a:chOff x="1316490" y="1105956"/>
            <a:chExt cx="1658072" cy="324881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6C43D2D-6984-94C8-E6D7-E5CBE8034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490" y="110595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2E2D1D-E19F-F1F5-328C-9EFA332DD69E}"/>
                </a:ext>
              </a:extLst>
            </p:cNvPr>
            <p:cNvSpPr/>
            <p:nvPr/>
          </p:nvSpPr>
          <p:spPr>
            <a:xfrm>
              <a:off x="1455213" y="2718977"/>
              <a:ext cx="1383239" cy="771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☆ 추천 모집 글 ☆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050" dirty="0">
                  <a:solidFill>
                    <a:schemeClr val="tx1"/>
                  </a:solidFill>
                </a:rPr>
                <a:t>”</a:t>
              </a:r>
              <a:r>
                <a:rPr lang="ko-KR" altLang="en-US" sz="1050" dirty="0">
                  <a:solidFill>
                    <a:schemeClr val="tx1"/>
                  </a:solidFill>
                </a:rPr>
                <a:t> 모집</a:t>
              </a:r>
              <a:r>
                <a:rPr lang="en-US" altLang="ko-KR" sz="1050" dirty="0">
                  <a:solidFill>
                    <a:schemeClr val="tx1"/>
                  </a:solidFill>
                </a:rPr>
                <a:t>!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아티스트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#2D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#GIGDC 2024</a:t>
              </a:r>
            </a:p>
            <a:p>
              <a:endParaRPr lang="en-US" altLang="ko-KR" sz="6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D93756-E8B0-BDAC-F36E-2B6F3E0AEBAC}"/>
                </a:ext>
              </a:extLst>
            </p:cNvPr>
            <p:cNvSpPr/>
            <p:nvPr/>
          </p:nvSpPr>
          <p:spPr>
            <a:xfrm>
              <a:off x="1440490" y="3492482"/>
              <a:ext cx="1397962" cy="4445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신규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공모전 </a:t>
              </a:r>
              <a:r>
                <a:rPr lang="ko-KR" altLang="en-US" dirty="0" err="1">
                  <a:solidFill>
                    <a:schemeClr val="tx1"/>
                  </a:solidFill>
                </a:rPr>
                <a:t>소개란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D8DBA3-663B-FBEA-6562-19D2D09338AE}"/>
                </a:ext>
              </a:extLst>
            </p:cNvPr>
            <p:cNvSpPr/>
            <p:nvPr/>
          </p:nvSpPr>
          <p:spPr>
            <a:xfrm>
              <a:off x="1455212" y="333040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신청하기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A1A5AC-12EF-70B0-7C41-AA2C5F0C14AD}"/>
                </a:ext>
              </a:extLst>
            </p:cNvPr>
            <p:cNvSpPr/>
            <p:nvPr/>
          </p:nvSpPr>
          <p:spPr>
            <a:xfrm>
              <a:off x="2321512" y="3329855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쪽지하기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EE5DBC-4F18-2374-B85B-42CA6EBB6919}"/>
                </a:ext>
              </a:extLst>
            </p:cNvPr>
            <p:cNvSpPr/>
            <p:nvPr/>
          </p:nvSpPr>
          <p:spPr>
            <a:xfrm>
              <a:off x="1440490" y="1935454"/>
              <a:ext cx="1397963" cy="760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관리 메뉴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D9C388-71A1-DD2B-C615-891D7BF8D2ED}"/>
                </a:ext>
              </a:extLst>
            </p:cNvPr>
            <p:cNvSpPr/>
            <p:nvPr/>
          </p:nvSpPr>
          <p:spPr>
            <a:xfrm>
              <a:off x="1483905" y="2338139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“ABCD1234”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F6FFA4-41D5-0FEB-35AF-46B134BF3DDD}"/>
                </a:ext>
              </a:extLst>
            </p:cNvPr>
            <p:cNvSpPr/>
            <p:nvPr/>
          </p:nvSpPr>
          <p:spPr>
            <a:xfrm>
              <a:off x="1483904" y="2120436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00" dirty="0">
                  <a:solidFill>
                    <a:schemeClr val="tx1"/>
                  </a:solidFill>
                </a:rPr>
                <a:t>“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앱기획</a:t>
              </a:r>
              <a:r>
                <a:rPr lang="ko-KR" altLang="en-US" sz="1000" dirty="0">
                  <a:solidFill>
                    <a:schemeClr val="tx1"/>
                  </a:solidFill>
                </a:rPr>
                <a:t> 망한 사람</a:t>
              </a:r>
              <a:r>
                <a:rPr lang="en-US" altLang="ko-KR" sz="1000" dirty="0">
                  <a:solidFill>
                    <a:schemeClr val="tx1"/>
                  </a:solidFill>
                </a:rPr>
                <a:t>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A1734B-1B09-A263-6FB7-9E2884022FAA}"/>
                </a:ext>
              </a:extLst>
            </p:cNvPr>
            <p:cNvSpPr/>
            <p:nvPr/>
          </p:nvSpPr>
          <p:spPr>
            <a:xfrm>
              <a:off x="215265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모집중인</a:t>
              </a:r>
              <a:r>
                <a:rPr lang="en-US" altLang="ko-KR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팀 검색</a:t>
              </a:r>
              <a:endPara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218017-8E4D-B9B6-A6D3-2364D2A90CB8}"/>
                </a:ext>
              </a:extLst>
            </p:cNvPr>
            <p:cNvSpPr/>
            <p:nvPr/>
          </p:nvSpPr>
          <p:spPr>
            <a:xfrm>
              <a:off x="146103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모집하기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469BD-3DF8-F830-B4C4-3CF120DF9F04}"/>
              </a:ext>
            </a:extLst>
          </p:cNvPr>
          <p:cNvSpPr/>
          <p:nvPr/>
        </p:nvSpPr>
        <p:spPr>
          <a:xfrm>
            <a:off x="591167" y="273823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13283-B761-80AD-DF11-5D5276942D9A}"/>
              </a:ext>
            </a:extLst>
          </p:cNvPr>
          <p:cNvSpPr/>
          <p:nvPr/>
        </p:nvSpPr>
        <p:spPr>
          <a:xfrm>
            <a:off x="6319934" y="272067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1222AA-FDBC-882E-F435-DDE54D98663C}"/>
              </a:ext>
            </a:extLst>
          </p:cNvPr>
          <p:cNvGrpSpPr/>
          <p:nvPr/>
        </p:nvGrpSpPr>
        <p:grpSpPr>
          <a:xfrm>
            <a:off x="9140150" y="1507964"/>
            <a:ext cx="2486081" cy="4741287"/>
            <a:chOff x="9217438" y="1121176"/>
            <a:chExt cx="1701373" cy="3248810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A80A6BE0-0786-CDEA-CABB-126B6003D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438" y="112117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6749E3-38B1-6E7B-BAF5-662BD8DB7646}"/>
                </a:ext>
              </a:extLst>
            </p:cNvPr>
            <p:cNvSpPr/>
            <p:nvPr/>
          </p:nvSpPr>
          <p:spPr>
            <a:xfrm>
              <a:off x="9352513" y="1473295"/>
              <a:ext cx="1373673" cy="25081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</a:t>
              </a:r>
              <a:r>
                <a:rPr lang="en-US" altLang="ko-KR" sz="1100" dirty="0">
                  <a:solidFill>
                    <a:schemeClr val="tx1"/>
                  </a:solidFill>
                </a:rPr>
                <a:t>“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1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</a:t>
              </a:r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참가</a:t>
              </a:r>
              <a:r>
                <a:rPr lang="en-US" altLang="ko-KR" sz="10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내 신청서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9BC3C59-45B5-505B-33BE-D03577A1B103}"/>
                </a:ext>
              </a:extLst>
            </p:cNvPr>
            <p:cNvSpPr/>
            <p:nvPr/>
          </p:nvSpPr>
          <p:spPr>
            <a:xfrm>
              <a:off x="9352513" y="2040275"/>
              <a:ext cx="1384274" cy="11458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안녕하세요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Unity </a:t>
              </a:r>
              <a:r>
                <a:rPr lang="ko-KR" altLang="en-US" sz="800" dirty="0">
                  <a:solidFill>
                    <a:schemeClr val="tx1"/>
                  </a:solidFill>
                </a:rPr>
                <a:t>사용 가능한 프로그래머 김</a:t>
              </a:r>
              <a:r>
                <a:rPr lang="en-US" altLang="ko-KR" sz="800" dirty="0">
                  <a:solidFill>
                    <a:schemeClr val="tx1"/>
                  </a:solidFill>
                </a:rPr>
                <a:t>xx </a:t>
              </a:r>
              <a:r>
                <a:rPr lang="ko-KR" altLang="en-US" sz="800" dirty="0">
                  <a:solidFill>
                    <a:schemeClr val="tx1"/>
                  </a:solidFill>
                </a:rPr>
                <a:t>입니다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2D</a:t>
              </a:r>
              <a:r>
                <a:rPr lang="ko-KR" altLang="en-US" sz="800" dirty="0">
                  <a:solidFill>
                    <a:schemeClr val="tx1"/>
                  </a:solidFill>
                </a:rPr>
                <a:t> 그림도 조금 할 수 있어요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수상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참가 이력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GIGDC 2021 </a:t>
              </a:r>
              <a:r>
                <a:rPr lang="ko-KR" altLang="en-US" sz="800" dirty="0">
                  <a:solidFill>
                    <a:schemeClr val="tx1"/>
                  </a:solidFill>
                </a:rPr>
                <a:t>우수상 </a:t>
              </a:r>
              <a:r>
                <a:rPr lang="en-US" altLang="ko-KR" sz="800" dirty="0">
                  <a:solidFill>
                    <a:schemeClr val="tx1"/>
                  </a:solidFill>
                </a:rPr>
                <a:t>“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꿀잼게임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재밌는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다른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1BAFA6-5078-A4B1-6617-E1E3C06FB32C}"/>
                </a:ext>
              </a:extLst>
            </p:cNvPr>
            <p:cNvSpPr/>
            <p:nvPr/>
          </p:nvSpPr>
          <p:spPr>
            <a:xfrm>
              <a:off x="10577513" y="2040276"/>
              <a:ext cx="148673" cy="136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093306-6919-CF8A-48D3-D716438D5D9A}"/>
                </a:ext>
              </a:extLst>
            </p:cNvPr>
            <p:cNvSpPr txBox="1"/>
            <p:nvPr/>
          </p:nvSpPr>
          <p:spPr>
            <a:xfrm>
              <a:off x="10546300" y="1984027"/>
              <a:ext cx="37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accent6"/>
                  </a:solidFill>
                </a:rPr>
                <a:t>V</a:t>
              </a:r>
              <a:endParaRPr lang="ko-KR" altLang="en-US" sz="800" b="1" dirty="0">
                <a:solidFill>
                  <a:schemeClr val="accent6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B3E330-9619-B6C1-CA12-DE2C7026C475}"/>
                </a:ext>
              </a:extLst>
            </p:cNvPr>
            <p:cNvSpPr/>
            <p:nvPr/>
          </p:nvSpPr>
          <p:spPr>
            <a:xfrm>
              <a:off x="9354337" y="3187332"/>
              <a:ext cx="1384274" cy="2850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새 신청서 작성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1D0670-69FD-B33F-1BAB-D1B351DD97CB}"/>
                </a:ext>
              </a:extLst>
            </p:cNvPr>
            <p:cNvSpPr/>
            <p:nvPr/>
          </p:nvSpPr>
          <p:spPr>
            <a:xfrm>
              <a:off x="9352513" y="382112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뒤로가기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4C604E-87EE-72CA-2077-06B403C6EFEF}"/>
                </a:ext>
              </a:extLst>
            </p:cNvPr>
            <p:cNvSpPr/>
            <p:nvPr/>
          </p:nvSpPr>
          <p:spPr>
            <a:xfrm>
              <a:off x="10122233" y="3819242"/>
              <a:ext cx="612147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0" dirty="0">
                  <a:solidFill>
                    <a:schemeClr val="tx1"/>
                  </a:solidFill>
                </a:rPr>
                <a:t>신청서</a:t>
              </a:r>
              <a:r>
                <a:rPr lang="ko-KR" altLang="en-US" sz="6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전송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0626D-1828-EBD1-16DA-FAA584A0D5FD}"/>
              </a:ext>
            </a:extLst>
          </p:cNvPr>
          <p:cNvSpPr/>
          <p:nvPr/>
        </p:nvSpPr>
        <p:spPr>
          <a:xfrm>
            <a:off x="3419025" y="3823962"/>
            <a:ext cx="2067914" cy="116351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A9DEEB-5610-699E-4829-69E704C905D2}"/>
              </a:ext>
            </a:extLst>
          </p:cNvPr>
          <p:cNvSpPr/>
          <p:nvPr/>
        </p:nvSpPr>
        <p:spPr>
          <a:xfrm>
            <a:off x="9334857" y="2849290"/>
            <a:ext cx="2030727" cy="16712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028580"/>
              </p:ext>
            </p:extLst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818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분석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/>
              <a:r>
                <a:rPr lang="ko-KR" altLang="en-US" sz="1800" dirty="0">
                  <a:latin typeface="+mn-ea"/>
                </a:rPr>
                <a:t>이미 많이 존재하는</a:t>
              </a:r>
              <a:endParaRPr lang="en-US" altLang="ko-KR" sz="1800" dirty="0">
                <a:latin typeface="+mn-ea"/>
              </a:endParaRPr>
            </a:p>
            <a:p>
              <a:pPr algn="ctr"/>
              <a:r>
                <a:rPr lang="ko-KR" altLang="en-US" sz="1800" dirty="0">
                  <a:latin typeface="+mn-ea"/>
                </a:rPr>
                <a:t>유사 앱</a:t>
              </a:r>
              <a:r>
                <a:rPr lang="en-US" altLang="ko-KR" sz="1800" dirty="0">
                  <a:latin typeface="+mn-ea"/>
                </a:rPr>
                <a:t>, </a:t>
              </a:r>
              <a:r>
                <a:rPr lang="ko-KR" altLang="en-US" sz="1800" dirty="0">
                  <a:latin typeface="+mn-ea"/>
                </a:rPr>
                <a:t>사이트</a:t>
              </a:r>
              <a:endParaRPr lang="en-US" altLang="ko-KR" sz="1800" dirty="0">
                <a:latin typeface="+mn-ea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유사 컨텐츠 인터넷 조사 결과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7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전략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뛰어난 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이미 많이 존재하는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유사 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사이트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9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8" y="6279474"/>
            <a:ext cx="35371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640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CORE TARGET : </a:t>
            </a:r>
            <a:r>
              <a:rPr lang="en-US" altLang="ko-KR" sz="4400" b="1" spc="-150" dirty="0">
                <a:solidFill>
                  <a:srgbClr val="F9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1020</a:t>
            </a:r>
            <a:endParaRPr lang="en-US" altLang="ko-KR" sz="2800" b="1" spc="-150" dirty="0">
              <a:solidFill>
                <a:srgbClr val="F947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537194" y="2385745"/>
              <a:ext cx="3343788" cy="3343786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2013020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026779" y="179927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052433" y="2710351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IT, </a:t>
            </a:r>
            <a:r>
              <a:rPr lang="ko-KR" altLang="en-US" dirty="0">
                <a:solidFill>
                  <a:srgbClr val="00745E"/>
                </a:solidFill>
              </a:rPr>
              <a:t>게임</a:t>
            </a:r>
            <a:endParaRPr lang="en-US" altLang="ko-KR" dirty="0">
              <a:solidFill>
                <a:srgbClr val="00745E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745E"/>
                </a:solidFill>
              </a:rPr>
              <a:t>시니어</a:t>
            </a:r>
            <a:r>
              <a:rPr lang="en-US" altLang="ko-KR" sz="2400" b="1" dirty="0">
                <a:solidFill>
                  <a:srgbClr val="00745E"/>
                </a:solidFill>
              </a:rPr>
              <a:t> </a:t>
            </a:r>
            <a:r>
              <a:rPr lang="ko-KR" altLang="en-US" sz="2400" b="1" dirty="0">
                <a:solidFill>
                  <a:srgbClr val="00745E"/>
                </a:solidFill>
              </a:rPr>
              <a:t>개발자</a:t>
            </a:r>
            <a:endParaRPr lang="en-US" altLang="ko-KR" sz="2400" b="1" dirty="0">
              <a:solidFill>
                <a:srgbClr val="00745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514095" y="3986193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개발자</a:t>
            </a:r>
            <a:endParaRPr lang="en-US" altLang="ko-KR" sz="2800" dirty="0">
              <a:solidFill>
                <a:srgbClr val="00FFC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657755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89562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공모전에 참가하는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어두운 테마</a:t>
            </a:r>
            <a:r>
              <a:rPr lang="en-US" altLang="ko-KR" dirty="0"/>
              <a:t>(</a:t>
            </a:r>
            <a:r>
              <a:rPr lang="ko-KR" altLang="en-US" dirty="0" err="1"/>
              <a:t>다크</a:t>
            </a:r>
            <a:r>
              <a:rPr lang="ko-KR" altLang="en-US" dirty="0"/>
              <a:t> 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09" y="1845731"/>
            <a:ext cx="3146353" cy="1763651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사운드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76991" y="3042004"/>
            <a:ext cx="3088922" cy="3088922"/>
            <a:chOff x="3476625" y="3067156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1"/>
                </a:solidFill>
              </a:rPr>
              <a:t>-</a:t>
            </a:r>
            <a:r>
              <a:rPr lang="ko-KR" altLang="en-US" sz="2000" spc="600" dirty="0" err="1">
                <a:solidFill>
                  <a:schemeClr val="bg1"/>
                </a:solidFill>
              </a:rPr>
              <a:t>다크</a:t>
            </a:r>
            <a:r>
              <a:rPr lang="ko-KR" altLang="en-US" sz="2000" spc="600" dirty="0">
                <a:solidFill>
                  <a:schemeClr val="bg1"/>
                </a:solidFill>
              </a:rPr>
              <a:t> 모드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691859" y="219280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더 빠르고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편리하게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5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074189"/>
            <a:ext cx="114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 식 팀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351187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212687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1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“GIGDC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529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GIGDC 2025 (D-30)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만드는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파티의 이름을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이름 설정 단계 </a:t>
            </a:r>
            <a:r>
              <a:rPr lang="en-US" altLang="ko-KR" sz="1050" dirty="0">
                <a:solidFill>
                  <a:schemeClr val="bg1"/>
                </a:solidFill>
              </a:rPr>
              <a:t>2/6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3824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45E"/>
                </a:solidFill>
              </a:rPr>
              <a:t>여기에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0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FFCC"/>
                </a:solidFill>
              </a:rPr>
              <a:t>+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모집할 인원을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추가해주세요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프로그래머가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81088" y="3429000"/>
            <a:ext cx="1813249" cy="57383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Unity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Unreal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94747"/>
                </a:solidFill>
              </a:rPr>
              <a:t>뭐시기엔진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401771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1167661" y="264135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FFCC"/>
                </a:solidFill>
              </a:rPr>
              <a:t>Unity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42F55A-3B19-129A-DCEB-0856BC3FD06C}"/>
              </a:ext>
            </a:extLst>
          </p:cNvPr>
          <p:cNvSpPr/>
          <p:nvPr/>
        </p:nvSpPr>
        <p:spPr>
          <a:xfrm>
            <a:off x="256743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noFill/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유니티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엔진을 사용하는 프로그래머를 구해봅시다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다음 단계로 넘어갈 수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8" grpId="0"/>
      <p:bldP spid="36" grpId="0" animBg="1"/>
      <p:bldP spid="42" grpId="0" animBg="1"/>
      <p:bldP spid="41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199799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384016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1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제공하죠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1727F-B3EC-22B1-4EC6-D3D1EEB6DA4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A65F3-50B9-85E6-3D1F-B0BA9EA0C786}"/>
              </a:ext>
            </a:extLst>
          </p:cNvPr>
          <p:cNvSpPr txBox="1"/>
          <p:nvPr/>
        </p:nvSpPr>
        <p:spPr>
          <a:xfrm>
            <a:off x="4657149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향후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출시 이후 어떻게 할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B2D8C-B24F-3D6F-BCFC-345CA31CB56C}"/>
              </a:ext>
            </a:extLst>
          </p:cNvPr>
          <p:cNvSpPr txBox="1"/>
          <p:nvPr/>
        </p:nvSpPr>
        <p:spPr>
          <a:xfrm>
            <a:off x="2696417" y="1372032"/>
            <a:ext cx="67792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Q</a:t>
            </a:r>
            <a:r>
              <a:rPr lang="en-US" altLang="ko-KR" sz="115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&amp;</a:t>
            </a:r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A</a:t>
            </a:r>
            <a:endParaRPr lang="ko-KR" altLang="en-US" sz="19900" dirty="0">
              <a:solidFill>
                <a:schemeClr val="accent3">
                  <a:lumMod val="20000"/>
                  <a:lumOff val="80000"/>
                </a:schemeClr>
              </a:solidFill>
              <a:latin typeface="Microsoft Yi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</a:rPr>
              <a:t>ㅇㅇ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CE9E5BF-B58C-44FB-BBA0-F7EFD8B9F9B1}"/>
              </a:ext>
            </a:extLst>
          </p:cNvPr>
          <p:cNvGrpSpPr/>
          <p:nvPr/>
        </p:nvGrpSpPr>
        <p:grpSpPr>
          <a:xfrm>
            <a:off x="1603107" y="932795"/>
            <a:ext cx="3240752" cy="5475684"/>
            <a:chOff x="1624766" y="1072754"/>
            <a:chExt cx="3240752" cy="5475684"/>
          </a:xfrm>
        </p:grpSpPr>
        <p:grpSp>
          <p:nvGrpSpPr>
            <p:cNvPr id="8" name="그룹 7"/>
            <p:cNvGrpSpPr/>
            <p:nvPr/>
          </p:nvGrpSpPr>
          <p:grpSpPr>
            <a:xfrm>
              <a:off x="1624766" y="1072754"/>
              <a:ext cx="3240752" cy="5475684"/>
              <a:chOff x="1624766" y="1072754"/>
              <a:chExt cx="3240752" cy="54756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24766" y="1072754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148642" y="3960637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ID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48642" y="4450072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PW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2496218" y="1997477"/>
                <a:ext cx="1506624" cy="1506622"/>
              </a:xfrm>
              <a:prstGeom prst="ellipse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624766" y="6141156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이등변 삼각형 25"/>
              <p:cNvSpPr/>
              <p:nvPr/>
            </p:nvSpPr>
            <p:spPr>
              <a:xfrm rot="16200000">
                <a:off x="4075511" y="6264238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3150064" y="6246167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 rot="5400000">
                <a:off x="2217744" y="6257627"/>
                <a:ext cx="196578" cy="173658"/>
                <a:chOff x="4860924" y="6330259"/>
                <a:chExt cx="233364" cy="206155"/>
              </a:xfrm>
              <a:solidFill>
                <a:schemeClr val="bg1"/>
              </a:solidFill>
            </p:grpSpPr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4860925" y="6330259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4860924" y="6408694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4860925" y="6490695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직사각형 31"/>
              <p:cNvSpPr/>
              <p:nvPr/>
            </p:nvSpPr>
            <p:spPr>
              <a:xfrm>
                <a:off x="2697564" y="4957199"/>
                <a:ext cx="1101578" cy="36854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257780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434455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고객센터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346430" y="2519954"/>
              <a:ext cx="1797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00FFCC"/>
                  </a:solidFill>
                </a:rPr>
                <a:t>DevRaid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7DE3DEB-311B-2AC2-C367-60796E2DF822}"/>
              </a:ext>
            </a:extLst>
          </p:cNvPr>
          <p:cNvGrpSpPr/>
          <p:nvPr/>
        </p:nvGrpSpPr>
        <p:grpSpPr>
          <a:xfrm>
            <a:off x="5585811" y="932795"/>
            <a:ext cx="3240752" cy="5475684"/>
            <a:chOff x="5781436" y="613169"/>
            <a:chExt cx="3240752" cy="547568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8D19C74-D1DB-BB0E-0DEF-0EB366919B5B}"/>
                </a:ext>
              </a:extLst>
            </p:cNvPr>
            <p:cNvGrpSpPr/>
            <p:nvPr/>
          </p:nvGrpSpPr>
          <p:grpSpPr>
            <a:xfrm>
              <a:off x="5781436" y="613169"/>
              <a:ext cx="3240752" cy="5475684"/>
              <a:chOff x="5715311" y="932795"/>
              <a:chExt cx="3240752" cy="5475684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118EB1A-4F38-8C57-E03A-0A848F899516}"/>
                  </a:ext>
                </a:extLst>
              </p:cNvPr>
              <p:cNvGrpSpPr/>
              <p:nvPr/>
            </p:nvGrpSpPr>
            <p:grpSpPr>
              <a:xfrm>
                <a:off x="5715311" y="932795"/>
                <a:ext cx="3240752" cy="5475684"/>
                <a:chOff x="5715311" y="932795"/>
                <a:chExt cx="3240752" cy="547568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B70A065-49B6-47EC-17D1-AFB91FA2C15B}"/>
                    </a:ext>
                  </a:extLst>
                </p:cNvPr>
                <p:cNvGrpSpPr/>
                <p:nvPr/>
              </p:nvGrpSpPr>
              <p:grpSpPr>
                <a:xfrm>
                  <a:off x="5715311" y="932795"/>
                  <a:ext cx="3240752" cy="5475684"/>
                  <a:chOff x="7979048" y="1072754"/>
                  <a:chExt cx="3240752" cy="5475684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4082455-BA3D-41C3-CEF6-74633A777F60}"/>
                      </a:ext>
                    </a:extLst>
                  </p:cNvPr>
                  <p:cNvGrpSpPr/>
                  <p:nvPr/>
                </p:nvGrpSpPr>
                <p:grpSpPr>
                  <a:xfrm>
                    <a:off x="7979048" y="1072754"/>
                    <a:ext cx="3240752" cy="5475684"/>
                    <a:chOff x="1624766" y="1072754"/>
                    <a:chExt cx="3240752" cy="5475684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57822B75-C7A1-0F39-5F83-C4C9DF64D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1072754"/>
                      <a:ext cx="3240752" cy="50907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6BF0E9F2-1E50-A001-D5F8-77BAE35D7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881068"/>
                      <a:ext cx="2739630" cy="1729879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FFCC"/>
                          </a:solidFill>
                        </a:rPr>
                        <a:t>팀 모집</a:t>
                      </a: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9E2379C9-875C-3163-9E26-69F1A43C7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6141156"/>
                      <a:ext cx="3240752" cy="40728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이등변 삼각형 15">
                      <a:extLst>
                        <a:ext uri="{FF2B5EF4-FFF2-40B4-BE49-F238E27FC236}">
                          <a16:creationId xmlns:a16="http://schemas.microsoft.com/office/drawing/2014/main" id="{AF2A3D45-F65C-1A08-60ED-05482594D3E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75511" y="6264238"/>
                      <a:ext cx="189687" cy="163523"/>
                    </a:xfrm>
                    <a:prstGeom prst="triangl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모서리가 둥근 직사각형 26">
                      <a:extLst>
                        <a:ext uri="{FF2B5EF4-FFF2-40B4-BE49-F238E27FC236}">
                          <a16:creationId xmlns:a16="http://schemas.microsoft.com/office/drawing/2014/main" id="{DB8A16A6-5F81-7D4D-0242-9B6741744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0064" y="6246167"/>
                      <a:ext cx="196577" cy="196577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292B47B-DB09-E0C3-F681-804E165BF437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217744" y="6257627"/>
                      <a:ext cx="196578" cy="173658"/>
                      <a:chOff x="4860924" y="6330259"/>
                      <a:chExt cx="233364" cy="206155"/>
                    </a:xfrm>
                    <a:solidFill>
                      <a:schemeClr val="bg1"/>
                    </a:solidFill>
                  </p:grpSpPr>
                  <p:sp>
                    <p:nvSpPr>
                      <p:cNvPr id="36" name="모서리가 둥근 직사각형 28">
                        <a:extLst>
                          <a:ext uri="{FF2B5EF4-FFF2-40B4-BE49-F238E27FC236}">
                            <a16:creationId xmlns:a16="http://schemas.microsoft.com/office/drawing/2014/main" id="{0DFBFC1C-4699-F6F0-1AF7-65688CAC1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330259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모서리가 둥근 직사각형 29">
                        <a:extLst>
                          <a:ext uri="{FF2B5EF4-FFF2-40B4-BE49-F238E27FC236}">
                            <a16:creationId xmlns:a16="http://schemas.microsoft.com/office/drawing/2014/main" id="{C10723B9-7CA5-025F-B248-A0A5557FD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4" y="6408694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모서리가 둥근 직사각형 30">
                        <a:extLst>
                          <a:ext uri="{FF2B5EF4-FFF2-40B4-BE49-F238E27FC236}">
                            <a16:creationId xmlns:a16="http://schemas.microsoft.com/office/drawing/2014/main" id="{F2E4887B-C3F5-C0B6-7D73-3E3E74DA6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490695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31DD6D8A-0C05-40F8-3976-067BFFD1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7780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B264E9E8-AF4A-29FF-6240-924B21EA5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4455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D39BA412-06BA-77A4-CE8E-B22D95E3A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5"/>
                      <a:ext cx="2739630" cy="26551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5836294-E850-A41E-849E-A83B87726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4"/>
                      <a:ext cx="256334" cy="2638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D07E892-76E9-3046-CEFA-40EE95B459C7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346" y="1220482"/>
                    <a:ext cx="125365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FFCC"/>
                        </a:solidFill>
                        <a:effectLst/>
                        <a:uLnTx/>
                        <a:uFillTx/>
                        <a:latin typeface="D2Coding"/>
                        <a:ea typeface="D2Coding"/>
                        <a:cs typeface="+mn-cs"/>
                      </a:rPr>
                      <a:t>파티 찾기</a:t>
                    </a:r>
                  </a:p>
                </p:txBody>
              </p:sp>
            </p:grpSp>
            <p:pic>
              <p:nvPicPr>
                <p:cNvPr id="57" name="그래픽 56" descr="벨소리 단색으로 채워진">
                  <a:extLst>
                    <a:ext uri="{FF2B5EF4-FFF2-40B4-BE49-F238E27FC236}">
                      <a16:creationId xmlns:a16="http://schemas.microsoft.com/office/drawing/2014/main" id="{6FA5BF5D-D9AE-13AC-E709-E29ABBD6B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5872" y="1111314"/>
                  <a:ext cx="244854" cy="244854"/>
                </a:xfrm>
                <a:prstGeom prst="rect">
                  <a:avLst/>
                </a:prstGeom>
              </p:spPr>
            </p:pic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6E8EA3C-93DD-490D-5FBF-9A890A64A14A}"/>
                  </a:ext>
                </a:extLst>
              </p:cNvPr>
              <p:cNvSpPr/>
              <p:nvPr/>
            </p:nvSpPr>
            <p:spPr>
              <a:xfrm>
                <a:off x="6083536" y="1127773"/>
                <a:ext cx="130554" cy="130554"/>
              </a:xfrm>
              <a:prstGeom prst="ellipse">
                <a:avLst/>
              </a:prstGeom>
              <a:solidFill>
                <a:srgbClr val="F9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</p:grpSp>
        <p:pic>
          <p:nvPicPr>
            <p:cNvPr id="65" name="그래픽 64" descr="돋보기 단색으로 채워진">
              <a:extLst>
                <a:ext uri="{FF2B5EF4-FFF2-40B4-BE49-F238E27FC236}">
                  <a16:creationId xmlns:a16="http://schemas.microsoft.com/office/drawing/2014/main" id="{A04CCF5A-0ED0-323E-EA63-06A04A44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5477" y="782029"/>
              <a:ext cx="254512" cy="25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464796" y="2684544"/>
            <a:ext cx="326243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</a:rPr>
              <a:t>20</a:t>
            </a:r>
            <a:r>
              <a:rPr lang="ko-KR" altLang="en-US" sz="1500" b="1" dirty="0">
                <a:solidFill>
                  <a:schemeClr val="bg1"/>
                </a:solidFill>
              </a:rPr>
              <a:t>대 대학생들의 공모전 참가 현황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40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사용하는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온라인으로 개발 팀을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1" y="1587996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의 문제점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게시글 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포트폴리오 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팀 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</a:rPr>
                <a:t>게시글에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 개인 연락처를 노출시켜야 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필터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공유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개인 맞춤 추천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상호 연락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없어서 매번 확인하거나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유사 컨텐츠의 문제점 대처 평가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게시글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어느정도 보안했지만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3939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</a:t>
            </a:r>
            <a:r>
              <a:rPr lang="ko-KR" altLang="en-US" sz="4000" b="1" dirty="0">
                <a:solidFill>
                  <a:schemeClr val="bg1"/>
                </a:solidFill>
              </a:rPr>
              <a:t>선택과 집중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개발 분야 공모전에</a:t>
            </a:r>
            <a:endParaRPr lang="en-US" altLang="ko-KR" sz="7200" b="1" dirty="0">
              <a:solidFill>
                <a:schemeClr val="bg1"/>
              </a:solidFill>
            </a:endParaRPr>
          </a:p>
          <a:p>
            <a:r>
              <a:rPr lang="ko-KR" altLang="en-US" sz="7200" b="1" dirty="0">
                <a:solidFill>
                  <a:schemeClr val="bg1"/>
                </a:solidFill>
              </a:rPr>
              <a:t>집중하면 어떨까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879039" y="2690355"/>
            <a:ext cx="9110186" cy="1086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</a:rPr>
              <a:t>팀 </a:t>
            </a:r>
            <a:r>
              <a:rPr lang="ko-KR" altLang="en-US" sz="4800" b="1" dirty="0" err="1">
                <a:solidFill>
                  <a:schemeClr val="bg1"/>
                </a:solidFill>
              </a:rPr>
              <a:t>모집기능</a:t>
            </a:r>
            <a:r>
              <a:rPr lang="ko-KR" altLang="en-US" sz="4800" b="1" dirty="0">
                <a:solidFill>
                  <a:schemeClr val="bg1"/>
                </a:solidFill>
              </a:rPr>
              <a:t> 참여율이 저조하다</a:t>
            </a: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3281900620"/>
              </p:ext>
            </p:extLst>
          </p:nvPr>
        </p:nvGraphicFramePr>
        <p:xfrm>
          <a:off x="472465" y="2937696"/>
          <a:ext cx="5191237" cy="318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5985163" y="2388120"/>
            <a:ext cx="5800437" cy="1569660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+mj-lt"/>
              </a:rPr>
              <a:t>IT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 공모전 또한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늘어나고 있다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52709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(n=3318) 7.414%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(n=3460) 8.294%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(n=3477) 8.311%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24828" y="1591812"/>
            <a:ext cx="4761571" cy="6299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IT/</a:t>
            </a:r>
            <a:r>
              <a:rPr lang="ko-KR" altLang="en-US" dirty="0">
                <a:solidFill>
                  <a:srgbClr val="FF0000"/>
                </a:solidFill>
              </a:rPr>
              <a:t>빅데이터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공모전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575538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95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4172343" y="895698"/>
            <a:ext cx="7803634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대학생이 공모전에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더 많이 참가하고 있다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891945663"/>
              </p:ext>
            </p:extLst>
          </p:nvPr>
        </p:nvGraphicFramePr>
        <p:xfrm>
          <a:off x="330895" y="2470403"/>
          <a:ext cx="4321004" cy="4231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원형 화살표 14"/>
          <p:cNvSpPr/>
          <p:nvPr/>
        </p:nvSpPr>
        <p:spPr>
          <a:xfrm rot="10800000" flipH="1">
            <a:off x="619867" y="2003694"/>
            <a:ext cx="3956360" cy="3103798"/>
          </a:xfrm>
          <a:prstGeom prst="circularArrow">
            <a:avLst>
              <a:gd name="adj1" fmla="val 12500"/>
              <a:gd name="adj2" fmla="val 1113000"/>
              <a:gd name="adj3" fmla="val 20457681"/>
              <a:gd name="adj4" fmla="val 13831546"/>
              <a:gd name="adj5" fmla="val 12500"/>
            </a:avLst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7023" y="2003694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2024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79070" y="3405377"/>
            <a:ext cx="7096907" cy="23614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2021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년부터 지난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년간 공모전 참여율이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지속상승하는 추세이며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2022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(34.9%)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대비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2023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 공모전 참여율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(39.9%)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5%p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상승함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대학내일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20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대연구소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대학생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600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명 대상 설문조사 결과</a:t>
            </a:r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◀실제 운영중인 공모전 관련 사이트 화면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모집 글을 골라볼 수 없다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이 글을 올린 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어떤 팀원을 원하는지 </a:t>
            </a:r>
            <a:r>
              <a:rPr lang="ko-KR" altLang="en-US" sz="1200" b="1" dirty="0" err="1">
                <a:solidFill>
                  <a:schemeClr val="tx1"/>
                </a:solidFill>
              </a:rPr>
              <a:t>게시글에</a:t>
            </a:r>
            <a:r>
              <a:rPr lang="ko-KR" altLang="en-US" sz="1200" b="1" dirty="0">
                <a:solidFill>
                  <a:schemeClr val="tx1"/>
                </a:solidFill>
              </a:rPr>
              <a:t> 들어가서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내용을 확인 해야 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470176" y="889152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공모전 관련 앱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공모전에 나갈 팀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다양한 분야의 공모전에 대한 정보를 제공하는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팀원 모집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에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집중하는 앱이 필요하다</a:t>
            </a:r>
            <a:r>
              <a:rPr lang="en-US" altLang="ko-KR" sz="4800" b="1" dirty="0">
                <a:solidFill>
                  <a:schemeClr val="tx1"/>
                </a:solidFill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E70CC81-10F6-453E-9077-39F9FFB08379}"/>
              </a:ext>
            </a:extLst>
          </p:cNvPr>
          <p:cNvSpPr txBox="1">
            <a:spLocks/>
          </p:cNvSpPr>
          <p:nvPr/>
        </p:nvSpPr>
        <p:spPr>
          <a:xfrm>
            <a:off x="2431469" y="911020"/>
            <a:ext cx="9417638" cy="182179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/>
              <a:t>“</a:t>
            </a:r>
            <a:r>
              <a:rPr lang="ko-KR" altLang="en-US" sz="4400" b="1"/>
              <a:t>임금 격차</a:t>
            </a:r>
            <a:r>
              <a:rPr lang="en-US" altLang="ko-KR" sz="4400" b="1"/>
              <a:t>“, “</a:t>
            </a:r>
            <a:r>
              <a:rPr lang="ko-KR" altLang="en-US" sz="4400" b="1"/>
              <a:t>근로조건 열악</a:t>
            </a:r>
            <a:r>
              <a:rPr lang="en-US" altLang="ko-KR" sz="4400" b="1"/>
              <a:t>“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b="1"/>
              <a:t>청년들은 대기업을 바라본다</a:t>
            </a:r>
            <a:r>
              <a:rPr lang="en-US" altLang="ko-KR" sz="4400" b="1"/>
              <a:t>!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B1D2B-75AA-9981-2FE6-239CC738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1" y="3049077"/>
            <a:ext cx="3276026" cy="2489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758851-ECC1-13C5-80E6-3DAE881F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401" y="3394526"/>
            <a:ext cx="2350706" cy="2827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BFA5B9C-0377-12E6-9256-6BA6ED17DA0C}"/>
              </a:ext>
            </a:extLst>
          </p:cNvPr>
          <p:cNvSpPr txBox="1">
            <a:spLocks/>
          </p:cNvSpPr>
          <p:nvPr/>
        </p:nvSpPr>
        <p:spPr>
          <a:xfrm>
            <a:off x="4062495" y="3294936"/>
            <a:ext cx="2119805" cy="120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◀청년층의 중소기업 기피에 대한 뉴스 기사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연합뉴스</a:t>
            </a:r>
            <a:r>
              <a:rPr lang="en-US" altLang="ko-KR" sz="1200" dirty="0"/>
              <a:t>)</a:t>
            </a:r>
            <a:r>
              <a:rPr lang="ko-KR" altLang="en-US" sz="1200" dirty="0"/>
              <a:t> 청년 중소기업 </a:t>
            </a:r>
            <a:endParaRPr lang="en-US" altLang="ko-KR" sz="1200" dirty="0"/>
          </a:p>
          <a:p>
            <a:r>
              <a:rPr lang="ko-KR" altLang="en-US" sz="1200" dirty="0"/>
              <a:t>기피</a:t>
            </a:r>
            <a:r>
              <a:rPr lang="en-US" altLang="ko-KR" sz="1200" dirty="0"/>
              <a:t>… </a:t>
            </a:r>
            <a:r>
              <a:rPr lang="ko-KR" altLang="en-US" sz="1200" dirty="0"/>
              <a:t>대기업과 임금 격차</a:t>
            </a:r>
            <a:endParaRPr lang="en-US" altLang="ko-KR" sz="1200" dirty="0"/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배 </a:t>
            </a:r>
            <a:r>
              <a:rPr lang="en-US" altLang="ko-KR" sz="1200" dirty="0"/>
              <a:t>· </a:t>
            </a:r>
            <a:r>
              <a:rPr lang="ko-KR" altLang="en-US" sz="1200" dirty="0"/>
              <a:t>근로조건 열악</a:t>
            </a:r>
            <a:r>
              <a:rPr lang="en-US" altLang="ko-KR" sz="1200" dirty="0"/>
              <a:t>,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C641340-F181-F4E8-FDD5-D9E6A8E25087}"/>
              </a:ext>
            </a:extLst>
          </p:cNvPr>
          <p:cNvSpPr txBox="1">
            <a:spLocks/>
          </p:cNvSpPr>
          <p:nvPr/>
        </p:nvSpPr>
        <p:spPr>
          <a:xfrm>
            <a:off x="6741169" y="4188321"/>
            <a:ext cx="2521254" cy="159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200" dirty="0"/>
              <a:t>[</a:t>
            </a:r>
            <a:r>
              <a:rPr lang="ko-KR" altLang="en-US" sz="1200" dirty="0"/>
              <a:t>대졸자들은 왜</a:t>
            </a:r>
            <a:r>
              <a:rPr lang="en-US" altLang="ko-KR" sz="1200" dirty="0"/>
              <a:t> </a:t>
            </a:r>
            <a:r>
              <a:rPr lang="ko-KR" altLang="en-US" sz="1200" dirty="0"/>
              <a:t>중소기업을</a:t>
            </a:r>
            <a:endParaRPr lang="en-US" altLang="ko-KR" sz="1200" dirty="0"/>
          </a:p>
          <a:p>
            <a:pPr algn="r"/>
            <a:r>
              <a:rPr lang="ko-KR" altLang="en-US" sz="1200" dirty="0"/>
              <a:t>기피하는가</a:t>
            </a:r>
            <a:r>
              <a:rPr lang="en-US" altLang="ko-KR" sz="1200" dirty="0"/>
              <a:t>?] </a:t>
            </a:r>
            <a:r>
              <a:rPr lang="ko-KR" altLang="en-US" sz="1200" dirty="0"/>
              <a:t>에 대한 논문▶</a:t>
            </a:r>
            <a:endParaRPr lang="en-US" altLang="ko-KR" sz="1200" dirty="0"/>
          </a:p>
          <a:p>
            <a:endParaRPr lang="en-US" altLang="ko-KR" sz="1200" dirty="0"/>
          </a:p>
          <a:p>
            <a:pPr algn="r"/>
            <a:r>
              <a:rPr lang="ko-KR" altLang="en-US" sz="1200" dirty="0"/>
              <a:t>경기대학교 직업학과</a:t>
            </a:r>
            <a:endParaRPr lang="en-US" altLang="ko-KR" sz="1200" dirty="0"/>
          </a:p>
          <a:p>
            <a:pPr algn="r"/>
            <a:r>
              <a:rPr lang="ko-KR" altLang="en-US" sz="1200" dirty="0"/>
              <a:t>강순희 교수</a:t>
            </a:r>
            <a:endParaRPr lang="en-US" altLang="ko-KR" sz="1200" dirty="0"/>
          </a:p>
          <a:p>
            <a:pPr algn="r"/>
            <a:endParaRPr lang="en-US" altLang="ko-KR" sz="1200" dirty="0"/>
          </a:p>
          <a:p>
            <a:pPr algn="r"/>
            <a:r>
              <a:rPr lang="ko-KR" altLang="en-US" sz="1200" dirty="0"/>
              <a:t>한국고용정보원  </a:t>
            </a:r>
            <a:endParaRPr lang="en-US" altLang="ko-KR" sz="1200" dirty="0"/>
          </a:p>
          <a:p>
            <a:pPr algn="r"/>
            <a:r>
              <a:rPr lang="ko-KR" altLang="en-US" sz="1200" dirty="0" err="1"/>
              <a:t>안준기</a:t>
            </a:r>
            <a:r>
              <a:rPr lang="ko-KR" altLang="en-US" sz="1200" dirty="0"/>
              <a:t> 연구위원</a:t>
            </a:r>
            <a:endParaRPr lang="en-US" altLang="ko-KR" sz="1200" dirty="0"/>
          </a:p>
        </p:txBody>
      </p:sp>
      <p:pic>
        <p:nvPicPr>
          <p:cNvPr id="11" name="Picture 2" descr="취업난 속에 중소기업 69%는 '인력부족' 호소">
            <a:extLst>
              <a:ext uri="{FF2B5EF4-FFF2-40B4-BE49-F238E27FC236}">
                <a16:creationId xmlns:a16="http://schemas.microsoft.com/office/drawing/2014/main" id="{7A4A9F41-4CEF-1AD7-11D8-09A39659E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5216" y="4543208"/>
            <a:ext cx="2350706" cy="2043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AC82BFF-8787-D94C-8691-A38623BD5728}"/>
              </a:ext>
            </a:extLst>
          </p:cNvPr>
          <p:cNvSpPr txBox="1">
            <a:spLocks/>
          </p:cNvSpPr>
          <p:nvPr/>
        </p:nvSpPr>
        <p:spPr>
          <a:xfrm>
            <a:off x="4824860" y="5035471"/>
            <a:ext cx="2119805" cy="1207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</a:t>
            </a:r>
            <a:r>
              <a:rPr lang="ko-KR" altLang="en-US" sz="1200" dirty="0" err="1"/>
              <a:t>잡코리아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중소기업 인력부족 현황</a:t>
            </a:r>
            <a:r>
              <a:rPr lang="en-US" altLang="ko-KR" sz="1200" dirty="0"/>
              <a:t>]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214</a:t>
            </a:r>
            <a:r>
              <a:rPr lang="ko-KR" altLang="en-US" sz="1200" dirty="0"/>
              <a:t>개 중소기업 대상</a:t>
            </a:r>
            <a:endParaRPr lang="en-US" altLang="ko-KR" sz="1200" dirty="0"/>
          </a:p>
          <a:p>
            <a:r>
              <a:rPr lang="ko-KR" altLang="en-US" sz="1200" dirty="0"/>
              <a:t>조사결과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376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52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53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55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58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571813" y="15083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참가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모집한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8F6D2-B7F8-1642-BE7B-27BBE17EBF33}"/>
              </a:ext>
            </a:extLst>
          </p:cNvPr>
          <p:cNvSpPr txBox="1"/>
          <p:nvPr/>
        </p:nvSpPr>
        <p:spPr>
          <a:xfrm>
            <a:off x="6179736" y="2076224"/>
            <a:ext cx="5364162" cy="2554545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 대학생은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포트폴리오를 위해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공모전에 더 많이 참가하고 있다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AFCBC4-D750-5F11-99CB-BE54E8C53C55}"/>
              </a:ext>
            </a:extLst>
          </p:cNvPr>
          <p:cNvGrpSpPr/>
          <p:nvPr/>
        </p:nvGrpSpPr>
        <p:grpSpPr>
          <a:xfrm>
            <a:off x="1202997" y="1445475"/>
            <a:ext cx="4001751" cy="3967050"/>
            <a:chOff x="1281344" y="2420043"/>
            <a:chExt cx="4001751" cy="39670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BBACEA-DE73-BCA9-F455-DA98033F1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125" t="34092" r="1921" b="6124"/>
            <a:stretch/>
          </p:blipFill>
          <p:spPr>
            <a:xfrm>
              <a:off x="1371382" y="2420043"/>
              <a:ext cx="3642155" cy="39670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3E2333-EF83-BA82-602C-3140FA9CC75C}"/>
                </a:ext>
              </a:extLst>
            </p:cNvPr>
            <p:cNvSpPr/>
            <p:nvPr/>
          </p:nvSpPr>
          <p:spPr>
            <a:xfrm>
              <a:off x="1391478" y="3875988"/>
              <a:ext cx="3552117" cy="14872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FD215F68-7852-622E-D970-EB93C84E6933}"/>
                </a:ext>
              </a:extLst>
            </p:cNvPr>
            <p:cNvSpPr/>
            <p:nvPr/>
          </p:nvSpPr>
          <p:spPr>
            <a:xfrm rot="15697304">
              <a:off x="2923601" y="3460500"/>
              <a:ext cx="447675" cy="2726271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E4994C-1BFD-8BC9-E0FF-27009644FC9A}"/>
                </a:ext>
              </a:extLst>
            </p:cNvPr>
            <p:cNvSpPr/>
            <p:nvPr/>
          </p:nvSpPr>
          <p:spPr>
            <a:xfrm>
              <a:off x="1281344" y="2982012"/>
              <a:ext cx="3716656" cy="85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6AC3C5-4994-9510-3738-093C0677944A}"/>
                </a:ext>
              </a:extLst>
            </p:cNvPr>
            <p:cNvSpPr txBox="1"/>
            <p:nvPr/>
          </p:nvSpPr>
          <p:spPr>
            <a:xfrm flipH="1">
              <a:off x="1281344" y="3455453"/>
              <a:ext cx="40017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2024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Outcampus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Trend Report (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대학내일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대연구소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9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온라인으로 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ko-KR" altLang="en-US" sz="3600" b="1" dirty="0">
                <a:solidFill>
                  <a:schemeClr val="bg1"/>
                </a:solidFill>
              </a:rPr>
              <a:t>온라인 모집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04181" y="1344791"/>
            <a:ext cx="3920169" cy="4465288"/>
            <a:chOff x="404181" y="1392416"/>
            <a:chExt cx="5551407" cy="4465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80C199-243B-2784-BC1B-E113C02E4C39}"/>
                </a:ext>
              </a:extLst>
            </p:cNvPr>
            <p:cNvSpPr/>
            <p:nvPr/>
          </p:nvSpPr>
          <p:spPr>
            <a:xfrm>
              <a:off x="404181" y="1392416"/>
              <a:ext cx="5551407" cy="446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13798A-17A9-8A51-520C-4027B820325A}"/>
                </a:ext>
              </a:extLst>
            </p:cNvPr>
            <p:cNvSpPr/>
            <p:nvPr/>
          </p:nvSpPr>
          <p:spPr>
            <a:xfrm>
              <a:off x="1135818" y="1602044"/>
              <a:ext cx="3994996" cy="757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9D3C3-5609-D7C1-272D-9E2854A20421}"/>
                </a:ext>
              </a:extLst>
            </p:cNvPr>
            <p:cNvSpPr txBox="1"/>
            <p:nvPr/>
          </p:nvSpPr>
          <p:spPr>
            <a:xfrm>
              <a:off x="1135818" y="1749844"/>
              <a:ext cx="399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spc="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66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“DevRaid” </a:t>
            </a:r>
            <a:r>
              <a:rPr lang="ko-KR" altLang="en-US" sz="1600" dirty="0">
                <a:solidFill>
                  <a:schemeClr val="bg1"/>
                </a:solidFill>
              </a:rPr>
              <a:t>개발팀 모집 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68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49209" y="2209970"/>
            <a:ext cx="9698456" cy="830997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공모전 소개 글 </a:t>
            </a:r>
            <a:r>
              <a:rPr lang="en-US" altLang="ko-KR" sz="4800" b="1" dirty="0">
                <a:solidFill>
                  <a:srgbClr val="FF0000"/>
                </a:solidFill>
                <a:latin typeface="+mj-lt"/>
              </a:rPr>
              <a:t>&gt; </a:t>
            </a:r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팀원 모집 글</a:t>
            </a:r>
            <a:endParaRPr lang="en-US" altLang="ko-KR" sz="4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2F4377B-FC2E-751F-8EE5-D8C24B259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123460"/>
              </p:ext>
            </p:extLst>
          </p:nvPr>
        </p:nvGraphicFramePr>
        <p:xfrm>
          <a:off x="444335" y="1869487"/>
          <a:ext cx="6749665" cy="4434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0D921D-DA6A-631A-2B73-1112D9BF0556}"/>
              </a:ext>
            </a:extLst>
          </p:cNvPr>
          <p:cNvSpPr/>
          <p:nvPr/>
        </p:nvSpPr>
        <p:spPr>
          <a:xfrm>
            <a:off x="3200332" y="651626"/>
            <a:ext cx="5791335" cy="7631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공모전 앱</a:t>
            </a:r>
            <a:r>
              <a:rPr lang="en-US" altLang="ko-KR" sz="18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사이트의 게시글 비율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2FB39-3BAC-89EB-9A8D-383E7E13A1FE}"/>
              </a:ext>
            </a:extLst>
          </p:cNvPr>
          <p:cNvSpPr txBox="1"/>
          <p:nvPr/>
        </p:nvSpPr>
        <p:spPr>
          <a:xfrm flipH="1">
            <a:off x="1455724" y="6304027"/>
            <a:ext cx="5326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팀원 모집 기능이 있는 사이트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조사결과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FF8EA1-801F-B434-D4BC-D2A92706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51" y="1109191"/>
            <a:ext cx="3355940" cy="4643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20385-1C73-7991-3DA1-AC65C3131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49"/>
          <a:stretch/>
        </p:blipFill>
        <p:spPr>
          <a:xfrm>
            <a:off x="668490" y="1159858"/>
            <a:ext cx="4155314" cy="45382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E89667-B0DF-D0E9-FCAA-F19EF3FD14B7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endParaRPr lang="ko-KR" altLang="en-US" sz="1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공모전 소개 글에서</a:t>
            </a: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 모집 게시글로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146A8-491A-077B-0FEA-879F796F94C3}"/>
              </a:ext>
            </a:extLst>
          </p:cNvPr>
          <p:cNvSpPr txBox="1"/>
          <p:nvPr/>
        </p:nvSpPr>
        <p:spPr>
          <a:xfrm flipH="1">
            <a:off x="724829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콘테스트 인덱스 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8F0BA-CC86-44BE-898A-1BCEAA261C55}"/>
              </a:ext>
            </a:extLst>
          </p:cNvPr>
          <p:cNvSpPr txBox="1"/>
          <p:nvPr/>
        </p:nvSpPr>
        <p:spPr>
          <a:xfrm flipH="1">
            <a:off x="5129351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위비티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8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FA5625B6-108C-7008-DB8E-8D5D1677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91" y="1109191"/>
            <a:ext cx="7423625" cy="46396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필터 기능이 없어서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원하는 모집 글을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4F24A1-441D-D34C-B5F0-23A048A30A4A}"/>
              </a:ext>
            </a:extLst>
          </p:cNvPr>
          <p:cNvSpPr/>
          <p:nvPr/>
        </p:nvSpPr>
        <p:spPr>
          <a:xfrm>
            <a:off x="2793443" y="3157694"/>
            <a:ext cx="5637124" cy="2813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079A7-D688-2CAD-1553-DED6A12100FC}"/>
              </a:ext>
            </a:extLst>
          </p:cNvPr>
          <p:cNvSpPr txBox="1"/>
          <p:nvPr/>
        </p:nvSpPr>
        <p:spPr>
          <a:xfrm flipH="1">
            <a:off x="1146091" y="5906794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4774</Words>
  <Application>Microsoft Office PowerPoint</Application>
  <PresentationFormat>와이드스크린</PresentationFormat>
  <Paragraphs>1159</Paragraphs>
  <Slides>69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-apple-system</vt:lpstr>
      <vt:lpstr>D2Coding</vt:lpstr>
      <vt:lpstr>Fira Sans Extra Condensed Medium</vt:lpstr>
      <vt:lpstr>Noto Sans KR</vt:lpstr>
      <vt:lpstr>맑은 고딕</vt:lpstr>
      <vt:lpstr>Arial</vt:lpstr>
      <vt:lpstr>Microsoft Yi Baiti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영수 최</cp:lastModifiedBy>
  <cp:revision>141</cp:revision>
  <dcterms:created xsi:type="dcterms:W3CDTF">2022-12-09T01:31:23Z</dcterms:created>
  <dcterms:modified xsi:type="dcterms:W3CDTF">2024-06-17T01:58:56Z</dcterms:modified>
</cp:coreProperties>
</file>